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2626d0df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2626d0df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265b167b0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265b167b0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 much text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265b167b03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265b167b03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212500" y="445025"/>
            <a:ext cx="7619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" name="Google Shape;20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11703" y="393975"/>
            <a:ext cx="682125" cy="6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4"/>
          <p:cNvSpPr txBox="1"/>
          <p:nvPr/>
        </p:nvSpPr>
        <p:spPr>
          <a:xfrm>
            <a:off x="72500" y="4706125"/>
            <a:ext cx="1444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planetaryprocessing.io</a:t>
            </a:r>
            <a:endParaRPr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1212500" y="445025"/>
            <a:ext cx="7619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| Mission</a:t>
            </a:r>
            <a:endParaRPr/>
          </a:p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Sam Sully</a:t>
            </a:r>
            <a:r>
              <a:rPr lang="en"/>
              <a:t> - F</a:t>
            </a:r>
            <a:r>
              <a:rPr lang="en"/>
              <a:t>irst in Cambridge Computer Science. Identified market gap and used final year project to prototype a solution. Now seeking to bring it to market.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Conrad Wood</a:t>
            </a:r>
            <a:r>
              <a:rPr lang="en"/>
              <a:t> - </a:t>
            </a:r>
            <a:r>
              <a:rPr lang="en"/>
              <a:t>Expertise in scaling technology in startup environments. Serial </a:t>
            </a:r>
            <a:r>
              <a:rPr lang="en"/>
              <a:t>entrepreneur and CTO</a:t>
            </a:r>
            <a:r>
              <a:rPr lang="en"/>
              <a:t>, formerly of Google, BCG, Ionos, Guru Systems and more.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Our mission…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en"/>
              <a:t>To change the gaming industry by empowering all game developers to create massively multiplayer online games.</a:t>
            </a:r>
            <a:endParaRPr b="1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1212500" y="445025"/>
            <a:ext cx="7619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| Solution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186100" cy="5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Multiplayer gaming is built upon the shoulders of singleplayer giants…</a:t>
            </a:r>
            <a:endParaRPr/>
          </a:p>
        </p:txBody>
      </p:sp>
      <p:grpSp>
        <p:nvGrpSpPr>
          <p:cNvPr id="64" name="Google Shape;64;p14"/>
          <p:cNvGrpSpPr/>
          <p:nvPr/>
        </p:nvGrpSpPr>
        <p:grpSpPr>
          <a:xfrm>
            <a:off x="374904" y="1984248"/>
            <a:ext cx="8833697" cy="2251102"/>
            <a:chOff x="374904" y="1984248"/>
            <a:chExt cx="8833697" cy="2251102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374904" y="1984248"/>
              <a:ext cx="8775949" cy="2251102"/>
              <a:chOff x="374904" y="1984248"/>
              <a:chExt cx="8775949" cy="2251102"/>
            </a:xfrm>
          </p:grpSpPr>
          <p:sp>
            <p:nvSpPr>
              <p:cNvPr id="66" name="Google Shape;66;p14"/>
              <p:cNvSpPr/>
              <p:nvPr/>
            </p:nvSpPr>
            <p:spPr>
              <a:xfrm rot="5400000">
                <a:off x="4205125" y="-1547600"/>
                <a:ext cx="693300" cy="7859700"/>
              </a:xfrm>
              <a:prstGeom prst="rightBrace">
                <a:avLst>
                  <a:gd fmla="val 50000" name="adj1"/>
                  <a:gd fmla="val 83122" name="adj2"/>
                </a:avLst>
              </a:pr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14"/>
              <p:cNvSpPr txBox="1"/>
              <p:nvPr/>
            </p:nvSpPr>
            <p:spPr>
              <a:xfrm>
                <a:off x="1085895" y="2619014"/>
                <a:ext cx="1817400" cy="58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/>
                  <a:t>Single</a:t>
                </a:r>
                <a:r>
                  <a:rPr lang="en" sz="1300"/>
                  <a:t> </a:t>
                </a:r>
                <a:r>
                  <a:rPr lang="en" sz="1300"/>
                  <a:t>player games generate profit.</a:t>
                </a:r>
                <a:endParaRPr sz="1300"/>
              </a:p>
            </p:txBody>
          </p:sp>
          <p:cxnSp>
            <p:nvCxnSpPr>
              <p:cNvPr id="68" name="Google Shape;68;p14"/>
              <p:cNvCxnSpPr/>
              <p:nvPr/>
            </p:nvCxnSpPr>
            <p:spPr>
              <a:xfrm>
                <a:off x="3823525" y="2051750"/>
                <a:ext cx="0" cy="8571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0BDF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69" name="Google Shape;69;p14"/>
              <p:cNvSpPr txBox="1"/>
              <p:nvPr/>
            </p:nvSpPr>
            <p:spPr>
              <a:xfrm>
                <a:off x="3031314" y="2792288"/>
                <a:ext cx="1672200" cy="58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/>
                  <a:t>Multiplayer games become a thing.</a:t>
                </a:r>
                <a:endParaRPr sz="1300"/>
              </a:p>
            </p:txBody>
          </p:sp>
          <p:sp>
            <p:nvSpPr>
              <p:cNvPr id="70" name="Google Shape;70;p14"/>
              <p:cNvSpPr/>
              <p:nvPr/>
            </p:nvSpPr>
            <p:spPr>
              <a:xfrm rot="5400000">
                <a:off x="5742000" y="984400"/>
                <a:ext cx="937200" cy="3798900"/>
              </a:xfrm>
              <a:prstGeom prst="rightBrace">
                <a:avLst>
                  <a:gd fmla="val 50000" name="adj1"/>
                  <a:gd fmla="val 49734" name="adj2"/>
                </a:avLst>
              </a:pr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14"/>
              <p:cNvSpPr txBox="1"/>
              <p:nvPr/>
            </p:nvSpPr>
            <p:spPr>
              <a:xfrm>
                <a:off x="4234950" y="3311950"/>
                <a:ext cx="4113900" cy="92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</a:rPr>
                  <a:t>Big s</a:t>
                </a:r>
                <a:r>
                  <a:rPr lang="en" sz="1200">
                    <a:solidFill>
                      <a:schemeClr val="dk1"/>
                    </a:solidFill>
                  </a:rPr>
                  <a:t>tudios invest single player game profits to build </a:t>
                </a:r>
                <a:r>
                  <a:rPr i="1" lang="en" sz="1200">
                    <a:solidFill>
                      <a:schemeClr val="dk1"/>
                    </a:solidFill>
                  </a:rPr>
                  <a:t>proprietary </a:t>
                </a:r>
                <a:r>
                  <a:rPr lang="en" sz="1200">
                    <a:solidFill>
                      <a:schemeClr val="dk1"/>
                    </a:solidFill>
                  </a:rPr>
                  <a:t>infrastructure for massively multiplayer games. Small studios cannot afford (and often lack the skills needed) to make this large upfront investment.</a:t>
                </a:r>
                <a:endParaRPr/>
              </a:p>
            </p:txBody>
          </p:sp>
          <p:cxnSp>
            <p:nvCxnSpPr>
              <p:cNvPr id="72" name="Google Shape;72;p14"/>
              <p:cNvCxnSpPr/>
              <p:nvPr/>
            </p:nvCxnSpPr>
            <p:spPr>
              <a:xfrm>
                <a:off x="8193575" y="2059825"/>
                <a:ext cx="0" cy="8490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0BDFF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73" name="Google Shape;73;p14"/>
              <p:cNvSpPr txBox="1"/>
              <p:nvPr/>
            </p:nvSpPr>
            <p:spPr>
              <a:xfrm>
                <a:off x="7252453" y="2823061"/>
                <a:ext cx="18984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/>
                  <a:t>Multiplayer games begin generating profit.</a:t>
                </a:r>
                <a:endParaRPr sz="1200"/>
              </a:p>
            </p:txBody>
          </p:sp>
          <p:cxnSp>
            <p:nvCxnSpPr>
              <p:cNvPr id="74" name="Google Shape;74;p14"/>
              <p:cNvCxnSpPr/>
              <p:nvPr/>
            </p:nvCxnSpPr>
            <p:spPr>
              <a:xfrm>
                <a:off x="374904" y="1984248"/>
                <a:ext cx="8385000" cy="237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2"/>
                </a:solidFill>
                <a:prstDash val="solid"/>
                <a:round/>
                <a:headEnd len="med" w="med" type="diamond"/>
                <a:tailEnd len="med" w="med" type="triangle"/>
              </a:ln>
            </p:spPr>
          </p:cxnSp>
        </p:grpSp>
        <p:cxnSp>
          <p:nvCxnSpPr>
            <p:cNvPr id="75" name="Google Shape;75;p14"/>
            <p:cNvCxnSpPr/>
            <p:nvPr/>
          </p:nvCxnSpPr>
          <p:spPr>
            <a:xfrm>
              <a:off x="8683601" y="2008334"/>
              <a:ext cx="5250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6" name="Google Shape;76;p14"/>
          <p:cNvSpPr txBox="1"/>
          <p:nvPr/>
        </p:nvSpPr>
        <p:spPr>
          <a:xfrm>
            <a:off x="591750" y="3745675"/>
            <a:ext cx="7960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Planetary Processing builds the required software once and offers it as a service (rental model) to game studios. This lowers the barrier to entry that large studios overcame by reinvesting historic profits and allows small studios to participate in the market.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Our algorithm, developed by Sam while studying at Cambridge University, allows us to reduce the cost and increase scalability by distributing the simulation across </a:t>
            </a:r>
            <a:r>
              <a:rPr lang="en" sz="1000"/>
              <a:t>many</a:t>
            </a:r>
            <a:r>
              <a:rPr lang="en" sz="1000"/>
              <a:t> machines.</a:t>
            </a:r>
            <a:endParaRPr sz="1000"/>
          </a:p>
        </p:txBody>
      </p:sp>
      <p:grpSp>
        <p:nvGrpSpPr>
          <p:cNvPr id="77" name="Google Shape;77;p14"/>
          <p:cNvGrpSpPr/>
          <p:nvPr/>
        </p:nvGrpSpPr>
        <p:grpSpPr>
          <a:xfrm>
            <a:off x="-38811" y="2008483"/>
            <a:ext cx="8799802" cy="1652542"/>
            <a:chOff x="-38811" y="2008483"/>
            <a:chExt cx="8799802" cy="1652542"/>
          </a:xfrm>
        </p:grpSpPr>
        <p:cxnSp>
          <p:nvCxnSpPr>
            <p:cNvPr id="78" name="Google Shape;78;p14"/>
            <p:cNvCxnSpPr/>
            <p:nvPr/>
          </p:nvCxnSpPr>
          <p:spPr>
            <a:xfrm>
              <a:off x="-16109" y="2008483"/>
              <a:ext cx="87771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79" name="Google Shape;79;p14"/>
            <p:cNvSpPr/>
            <p:nvPr/>
          </p:nvSpPr>
          <p:spPr>
            <a:xfrm rot="5400000">
              <a:off x="4066875" y="-1994580"/>
              <a:ext cx="372000" cy="8441400"/>
            </a:xfrm>
            <a:prstGeom prst="rightBrace">
              <a:avLst>
                <a:gd fmla="val 50000" name="adj1"/>
                <a:gd fmla="val 86834" name="adj2"/>
              </a:avLst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4"/>
            <p:cNvSpPr txBox="1"/>
            <p:nvPr/>
          </p:nvSpPr>
          <p:spPr>
            <a:xfrm>
              <a:off x="-38811" y="2443783"/>
              <a:ext cx="27315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Single player &amp; multiplayer games both generating profit.</a:t>
              </a:r>
              <a:endParaRPr/>
            </a:p>
          </p:txBody>
        </p:sp>
        <p:cxnSp>
          <p:nvCxnSpPr>
            <p:cNvPr id="81" name="Google Shape;81;p14"/>
            <p:cNvCxnSpPr/>
            <p:nvPr/>
          </p:nvCxnSpPr>
          <p:spPr>
            <a:xfrm>
              <a:off x="3250866" y="2049550"/>
              <a:ext cx="0" cy="588900"/>
            </a:xfrm>
            <a:prstGeom prst="straightConnector1">
              <a:avLst/>
            </a:prstGeom>
            <a:noFill/>
            <a:ln cap="flat" cmpd="sng" w="19050">
              <a:solidFill>
                <a:srgbClr val="20BD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82" name="Google Shape;82;p14"/>
            <p:cNvSpPr txBox="1"/>
            <p:nvPr/>
          </p:nvSpPr>
          <p:spPr>
            <a:xfrm>
              <a:off x="2456800" y="2621925"/>
              <a:ext cx="26253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</a:rPr>
                <a:t>MMO platform as a service (like AWS) introduced (by us) - small studios can now make MMOs.</a:t>
              </a:r>
              <a:endParaRPr sz="1200">
                <a:solidFill>
                  <a:schemeClr val="dk1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 rot="5400000">
              <a:off x="5807928" y="100225"/>
              <a:ext cx="525000" cy="4806300"/>
            </a:xfrm>
            <a:prstGeom prst="rightBrace">
              <a:avLst>
                <a:gd fmla="val 50000" name="adj1"/>
                <a:gd fmla="val 39496" name="adj2"/>
              </a:avLst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4"/>
            <p:cNvSpPr txBox="1"/>
            <p:nvPr/>
          </p:nvSpPr>
          <p:spPr>
            <a:xfrm>
              <a:off x="5517066" y="2679922"/>
              <a:ext cx="22941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/>
                <a:t>Indie studios generate profits from their MMOs - we take cut.</a:t>
              </a:r>
              <a:endParaRPr sz="1200"/>
            </a:p>
          </p:txBody>
        </p:sp>
        <p:cxnSp>
          <p:nvCxnSpPr>
            <p:cNvPr id="85" name="Google Shape;85;p14"/>
            <p:cNvCxnSpPr/>
            <p:nvPr/>
          </p:nvCxnSpPr>
          <p:spPr>
            <a:xfrm>
              <a:off x="2431035" y="2044675"/>
              <a:ext cx="0" cy="1311000"/>
            </a:xfrm>
            <a:prstGeom prst="straightConnector1">
              <a:avLst/>
            </a:prstGeom>
            <a:noFill/>
            <a:ln cap="flat" cmpd="sng" w="19050">
              <a:solidFill>
                <a:srgbClr val="20BDFF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86" name="Google Shape;86;p14"/>
            <p:cNvSpPr txBox="1"/>
            <p:nvPr/>
          </p:nvSpPr>
          <p:spPr>
            <a:xfrm>
              <a:off x="2099374" y="3260825"/>
              <a:ext cx="709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Today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>
            <p:ph type="title"/>
          </p:nvPr>
        </p:nvSpPr>
        <p:spPr>
          <a:xfrm>
            <a:off x="1212500" y="445025"/>
            <a:ext cx="7619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Roadmap | Ask</a:t>
            </a:r>
            <a:endParaRPr/>
          </a:p>
        </p:txBody>
      </p:sp>
      <p:sp>
        <p:nvSpPr>
          <p:cNvPr id="92" name="Google Shape;92;p15"/>
          <p:cNvSpPr txBox="1"/>
          <p:nvPr/>
        </p:nvSpPr>
        <p:spPr>
          <a:xfrm>
            <a:off x="294325" y="4356150"/>
            <a:ext cx="8497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2019               Q1 2022              Q1 2023                       Q3 2023                                      2025        2026+</a:t>
            </a:r>
            <a:endParaRPr/>
          </a:p>
        </p:txBody>
      </p:sp>
      <p:sp>
        <p:nvSpPr>
          <p:cNvPr id="93" name="Google Shape;93;p15"/>
          <p:cNvSpPr txBox="1"/>
          <p:nvPr/>
        </p:nvSpPr>
        <p:spPr>
          <a:xfrm>
            <a:off x="335100" y="1314625"/>
            <a:ext cx="8473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are asking for £2.4m over 2 years to develop software and engage with indie developers.</a:t>
            </a:r>
            <a:endParaRPr/>
          </a:p>
        </p:txBody>
      </p:sp>
      <p:cxnSp>
        <p:nvCxnSpPr>
          <p:cNvPr id="94" name="Google Shape;94;p15"/>
          <p:cNvCxnSpPr/>
          <p:nvPr/>
        </p:nvCxnSpPr>
        <p:spPr>
          <a:xfrm>
            <a:off x="280200" y="4395875"/>
            <a:ext cx="85836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diamond"/>
            <a:tailEnd len="med" w="med" type="triangle"/>
          </a:ln>
        </p:spPr>
      </p:cxnSp>
      <p:sp>
        <p:nvSpPr>
          <p:cNvPr id="95" name="Google Shape;95;p15"/>
          <p:cNvSpPr txBox="1"/>
          <p:nvPr/>
        </p:nvSpPr>
        <p:spPr>
          <a:xfrm>
            <a:off x="-4132" y="3269025"/>
            <a:ext cx="1299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Algorithm</a:t>
            </a:r>
            <a:r>
              <a:rPr lang="en" sz="900">
                <a:solidFill>
                  <a:schemeClr val="dk1"/>
                </a:solidFill>
              </a:rPr>
              <a:t> developed and prototyped by Sam Sully while at Cambridge University.</a:t>
            </a:r>
            <a:endParaRPr sz="900"/>
          </a:p>
        </p:txBody>
      </p:sp>
      <p:cxnSp>
        <p:nvCxnSpPr>
          <p:cNvPr id="96" name="Google Shape;96;p15"/>
          <p:cNvCxnSpPr/>
          <p:nvPr/>
        </p:nvCxnSpPr>
        <p:spPr>
          <a:xfrm>
            <a:off x="598500" y="3964938"/>
            <a:ext cx="0" cy="3576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7" name="Google Shape;97;p15"/>
          <p:cNvSpPr txBox="1"/>
          <p:nvPr/>
        </p:nvSpPr>
        <p:spPr>
          <a:xfrm>
            <a:off x="1242534" y="2230650"/>
            <a:ext cx="135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Defined SaaS style monetisation strategy.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677125" y="2679691"/>
            <a:ext cx="12255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Sam and Conrad meet and agree to bring idea to market.</a:t>
            </a:r>
            <a:endParaRPr sz="900"/>
          </a:p>
        </p:txBody>
      </p:sp>
      <p:cxnSp>
        <p:nvCxnSpPr>
          <p:cNvPr id="99" name="Google Shape;99;p15"/>
          <p:cNvCxnSpPr/>
          <p:nvPr/>
        </p:nvCxnSpPr>
        <p:spPr>
          <a:xfrm>
            <a:off x="1270925" y="3208175"/>
            <a:ext cx="0" cy="11190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" name="Google Shape;100;p15"/>
          <p:cNvCxnSpPr/>
          <p:nvPr/>
        </p:nvCxnSpPr>
        <p:spPr>
          <a:xfrm>
            <a:off x="1861909" y="2645100"/>
            <a:ext cx="0" cy="16821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1" name="Google Shape;101;p15"/>
          <p:cNvSpPr txBox="1"/>
          <p:nvPr/>
        </p:nvSpPr>
        <p:spPr>
          <a:xfrm>
            <a:off x="2704327" y="3410980"/>
            <a:ext cx="13203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Market research to establish potential client contacts.</a:t>
            </a:r>
            <a:endParaRPr sz="900"/>
          </a:p>
        </p:txBody>
      </p:sp>
      <p:cxnSp>
        <p:nvCxnSpPr>
          <p:cNvPr id="102" name="Google Shape;102;p15"/>
          <p:cNvCxnSpPr/>
          <p:nvPr/>
        </p:nvCxnSpPr>
        <p:spPr>
          <a:xfrm>
            <a:off x="3257979" y="3970000"/>
            <a:ext cx="0" cy="3666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3" name="Google Shape;103;p15"/>
          <p:cNvCxnSpPr/>
          <p:nvPr/>
        </p:nvCxnSpPr>
        <p:spPr>
          <a:xfrm>
            <a:off x="3995150" y="3123000"/>
            <a:ext cx="0" cy="12042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4" name="Google Shape;104;p15"/>
          <p:cNvSpPr txBox="1"/>
          <p:nvPr/>
        </p:nvSpPr>
        <p:spPr>
          <a:xfrm>
            <a:off x="3482621" y="2700818"/>
            <a:ext cx="1112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Interviews of potential clients.</a:t>
            </a:r>
            <a:endParaRPr sz="900"/>
          </a:p>
        </p:txBody>
      </p:sp>
      <p:sp>
        <p:nvSpPr>
          <p:cNvPr id="105" name="Google Shape;105;p15"/>
          <p:cNvSpPr/>
          <p:nvPr/>
        </p:nvSpPr>
        <p:spPr>
          <a:xfrm rot="5400000">
            <a:off x="6026850" y="2525275"/>
            <a:ext cx="477900" cy="3045600"/>
          </a:xfrm>
          <a:prstGeom prst="leftBrace">
            <a:avLst>
              <a:gd fmla="val 50000" name="adj1"/>
              <a:gd fmla="val 87161" name="adj2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4286000" y="3208175"/>
            <a:ext cx="1546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Funding over 2 years for </a:t>
            </a:r>
            <a:r>
              <a:rPr lang="en" sz="900">
                <a:solidFill>
                  <a:schemeClr val="dk1"/>
                </a:solidFill>
              </a:rPr>
              <a:t>d</a:t>
            </a:r>
            <a:r>
              <a:rPr lang="en" sz="900">
                <a:solidFill>
                  <a:schemeClr val="dk1"/>
                </a:solidFill>
              </a:rPr>
              <a:t>evelopment of software to deliver to customers.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107" name="Google Shape;107;p15"/>
          <p:cNvSpPr txBox="1"/>
          <p:nvPr/>
        </p:nvSpPr>
        <p:spPr>
          <a:xfrm>
            <a:off x="6066200" y="2361175"/>
            <a:ext cx="142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5214475" y="2440638"/>
            <a:ext cx="1400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Build online presence and create ‘hype’.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6218475" y="3038950"/>
            <a:ext cx="100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Establish sales pipeline.</a:t>
            </a:r>
            <a:endParaRPr sz="900">
              <a:solidFill>
                <a:schemeClr val="dk1"/>
              </a:solidFill>
            </a:endParaRPr>
          </a:p>
        </p:txBody>
      </p:sp>
      <p:cxnSp>
        <p:nvCxnSpPr>
          <p:cNvPr id="110" name="Google Shape;110;p15"/>
          <p:cNvCxnSpPr/>
          <p:nvPr/>
        </p:nvCxnSpPr>
        <p:spPr>
          <a:xfrm>
            <a:off x="5955125" y="3080425"/>
            <a:ext cx="0" cy="8910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1" name="Google Shape;111;p15"/>
          <p:cNvCxnSpPr/>
          <p:nvPr/>
        </p:nvCxnSpPr>
        <p:spPr>
          <a:xfrm>
            <a:off x="6721875" y="3473175"/>
            <a:ext cx="0" cy="4983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2" name="Google Shape;112;p15"/>
          <p:cNvCxnSpPr/>
          <p:nvPr/>
        </p:nvCxnSpPr>
        <p:spPr>
          <a:xfrm>
            <a:off x="8005175" y="2645100"/>
            <a:ext cx="0" cy="16914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3" name="Google Shape;113;p15"/>
          <p:cNvCxnSpPr/>
          <p:nvPr/>
        </p:nvCxnSpPr>
        <p:spPr>
          <a:xfrm>
            <a:off x="8512475" y="3539400"/>
            <a:ext cx="0" cy="7971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4" name="Google Shape;114;p15"/>
          <p:cNvSpPr txBox="1"/>
          <p:nvPr/>
        </p:nvSpPr>
        <p:spPr>
          <a:xfrm>
            <a:off x="7296475" y="2199663"/>
            <a:ext cx="1457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ML-derived in-game analytics and insights.</a:t>
            </a:r>
            <a:endParaRPr sz="900"/>
          </a:p>
        </p:txBody>
      </p:sp>
      <p:sp>
        <p:nvSpPr>
          <p:cNvPr id="115" name="Google Shape;115;p15"/>
          <p:cNvSpPr txBox="1"/>
          <p:nvPr/>
        </p:nvSpPr>
        <p:spPr>
          <a:xfrm>
            <a:off x="8119475" y="3027150"/>
            <a:ext cx="847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Generative </a:t>
            </a:r>
            <a:r>
              <a:rPr lang="en" sz="900">
                <a:solidFill>
                  <a:schemeClr val="dk1"/>
                </a:solidFill>
              </a:rPr>
              <a:t>AI Content Creation</a:t>
            </a:r>
            <a:endParaRPr sz="900">
              <a:solidFill>
                <a:schemeClr val="dk1"/>
              </a:solidFill>
            </a:endParaRPr>
          </a:p>
        </p:txBody>
      </p:sp>
      <p:cxnSp>
        <p:nvCxnSpPr>
          <p:cNvPr id="116" name="Google Shape;116;p15"/>
          <p:cNvCxnSpPr/>
          <p:nvPr/>
        </p:nvCxnSpPr>
        <p:spPr>
          <a:xfrm>
            <a:off x="2632232" y="3441075"/>
            <a:ext cx="0" cy="882900"/>
          </a:xfrm>
          <a:prstGeom prst="straightConnector1">
            <a:avLst/>
          </a:prstGeom>
          <a:noFill/>
          <a:ln cap="flat" cmpd="sng" w="19050">
            <a:solidFill>
              <a:srgbClr val="20BD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7" name="Google Shape;117;p15"/>
          <p:cNvSpPr txBox="1"/>
          <p:nvPr/>
        </p:nvSpPr>
        <p:spPr>
          <a:xfrm>
            <a:off x="2044057" y="2838600"/>
            <a:ext cx="12255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Pathfinder funding from Cambridge Enterprise.</a:t>
            </a:r>
            <a:endParaRPr sz="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